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13716000" cx="24384000"/>
  <p:notesSz cx="6858000" cy="9144000"/>
  <p:embeddedFontLst>
    <p:embeddedFont>
      <p:font typeface="Montserrat SemiBold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Helvetica Neue"/>
      <p:regular r:id="rId39"/>
      <p:bold r:id="rId40"/>
      <p:italic r:id="rId41"/>
      <p:boldItalic r:id="rId42"/>
    </p:embeddedFont>
    <p:embeddedFont>
      <p:font typeface="Helvetica Neue Light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44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GoogleSlidesCustomDataVersion2">
      <go:slidesCustomData xmlns:go="http://customooxmlschemas.google.com/" r:id="rId47" roundtripDataSignature="AMtx7mgjZ3w5FrxLmed2rrw94hwCm7ea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44" orient="horz"/>
        <p:guide pos="7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.fntdata"/><Relationship Id="rId20" Type="http://schemas.openxmlformats.org/officeDocument/2006/relationships/slide" Target="slides/slide15.xml"/><Relationship Id="rId42" Type="http://schemas.openxmlformats.org/officeDocument/2006/relationships/font" Target="fonts/HelveticaNeue-boldItalic.fntdata"/><Relationship Id="rId41" Type="http://schemas.openxmlformats.org/officeDocument/2006/relationships/font" Target="fonts/HelveticaNeue-italic.fntdata"/><Relationship Id="rId22" Type="http://schemas.openxmlformats.org/officeDocument/2006/relationships/slide" Target="slides/slide17.xml"/><Relationship Id="rId44" Type="http://schemas.openxmlformats.org/officeDocument/2006/relationships/font" Target="fonts/HelveticaNeueLight-bold.fntdata"/><Relationship Id="rId21" Type="http://schemas.openxmlformats.org/officeDocument/2006/relationships/slide" Target="slides/slide16.xml"/><Relationship Id="rId43" Type="http://schemas.openxmlformats.org/officeDocument/2006/relationships/font" Target="fonts/HelveticaNeueLight-regular.fntdata"/><Relationship Id="rId24" Type="http://schemas.openxmlformats.org/officeDocument/2006/relationships/slide" Target="slides/slide19.xml"/><Relationship Id="rId46" Type="http://schemas.openxmlformats.org/officeDocument/2006/relationships/font" Target="fonts/HelveticaNeueLight-boldItalic.fntdata"/><Relationship Id="rId23" Type="http://schemas.openxmlformats.org/officeDocument/2006/relationships/slide" Target="slides/slide18.xml"/><Relationship Id="rId45" Type="http://schemas.openxmlformats.org/officeDocument/2006/relationships/font" Target="fonts/HelveticaNeue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customschemas.google.com/relationships/presentationmetadata" Target="metadata"/><Relationship Id="rId28" Type="http://schemas.openxmlformats.org/officeDocument/2006/relationships/font" Target="fonts/MontserratSemiBold-bold.fntdata"/><Relationship Id="rId27" Type="http://schemas.openxmlformats.org/officeDocument/2006/relationships/font" Target="fonts/Montserrat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font" Target="fonts/MontserratSemiBold-bold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2.xml"/><Relationship Id="rId39" Type="http://schemas.openxmlformats.org/officeDocument/2006/relationships/font" Target="fonts/HelveticaNeue-regular.fntdata"/><Relationship Id="rId16" Type="http://schemas.openxmlformats.org/officeDocument/2006/relationships/slide" Target="slides/slide11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228600" lvl="5" marL="2743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228600" lvl="6" marL="3200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228600" lvl="7" marL="3657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228600" lvl="8" marL="4114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c1743e057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g34c1743e057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4c1743e057_0_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g34c1743e057_0_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e78b46fc7_0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g33e78b46fc7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c37621d0b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g34c37621d0b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e78b46fc7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g33e78b46fc7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c37621d0b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g34c37621d0b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4c37621d0b_0_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g34c37621d0b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4c37621d0b_0_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g34c37621d0b_0_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4c37621d0b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g34c37621d0b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4c37621d0b_0_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4c37621d0b_0_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c37621d0b_0_1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34c37621d0b_0_1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4c37621d0b_0_1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g34c37621d0b_0_1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c37621d0b_0_2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g34c37621d0b_0_2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c37621d0b_0_3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g34c37621d0b_0_3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4c37621d0b_0_3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g34c37621d0b_0_3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4c37621d0b_0_3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g34c37621d0b_0_3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4c37621d0b_0_208"/>
          <p:cNvSpPr txBox="1"/>
          <p:nvPr>
            <p:ph type="ctrTitle"/>
          </p:nvPr>
        </p:nvSpPr>
        <p:spPr>
          <a:xfrm>
            <a:off x="831222" y="1985533"/>
            <a:ext cx="22721700" cy="54735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/>
        </p:txBody>
      </p:sp>
      <p:sp>
        <p:nvSpPr>
          <p:cNvPr id="11" name="Google Shape;11;g34c37621d0b_0_208"/>
          <p:cNvSpPr txBox="1"/>
          <p:nvPr>
            <p:ph idx="1" type="subTitle"/>
          </p:nvPr>
        </p:nvSpPr>
        <p:spPr>
          <a:xfrm>
            <a:off x="831200" y="7557667"/>
            <a:ext cx="22721700" cy="21135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12" name="Google Shape;12;g34c37621d0b_0_208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4c37621d0b_0_212"/>
          <p:cNvSpPr txBox="1"/>
          <p:nvPr>
            <p:ph type="title"/>
          </p:nvPr>
        </p:nvSpPr>
        <p:spPr>
          <a:xfrm>
            <a:off x="831200" y="5735600"/>
            <a:ext cx="22721700" cy="22449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5" name="Google Shape;15;g34c37621d0b_0_212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4c37621d0b_0_215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18" name="Google Shape;18;g34c37621d0b_0_215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9" name="Google Shape;19;g34c37621d0b_0_215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4c37621d0b_0_219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22" name="Google Shape;22;g34c37621d0b_0_219"/>
          <p:cNvSpPr txBox="1"/>
          <p:nvPr>
            <p:ph idx="1" type="body"/>
          </p:nvPr>
        </p:nvSpPr>
        <p:spPr>
          <a:xfrm>
            <a:off x="831200" y="3073267"/>
            <a:ext cx="106665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3" name="Google Shape;23;g34c37621d0b_0_219"/>
          <p:cNvSpPr txBox="1"/>
          <p:nvPr>
            <p:ph idx="2" type="body"/>
          </p:nvPr>
        </p:nvSpPr>
        <p:spPr>
          <a:xfrm>
            <a:off x="12886400" y="3073267"/>
            <a:ext cx="106665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4" name="Google Shape;24;g34c37621d0b_0_219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4c37621d0b_0_224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27" name="Google Shape;27;g34c37621d0b_0_224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4c37621d0b_0_227"/>
          <p:cNvSpPr txBox="1"/>
          <p:nvPr>
            <p:ph type="title"/>
          </p:nvPr>
        </p:nvSpPr>
        <p:spPr>
          <a:xfrm>
            <a:off x="831200" y="1481600"/>
            <a:ext cx="7488000" cy="20151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0" name="Google Shape;30;g34c37621d0b_0_227"/>
          <p:cNvSpPr txBox="1"/>
          <p:nvPr>
            <p:ph idx="1" type="body"/>
          </p:nvPr>
        </p:nvSpPr>
        <p:spPr>
          <a:xfrm>
            <a:off x="831200" y="3705600"/>
            <a:ext cx="7488000" cy="8478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31" name="Google Shape;31;g34c37621d0b_0_227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4c37621d0b_0_231"/>
          <p:cNvSpPr txBox="1"/>
          <p:nvPr>
            <p:ph type="title"/>
          </p:nvPr>
        </p:nvSpPr>
        <p:spPr>
          <a:xfrm>
            <a:off x="1307333" y="1200400"/>
            <a:ext cx="16980900" cy="109089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34" name="Google Shape;34;g34c37621d0b_0_231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4c37621d0b_0_234"/>
          <p:cNvSpPr/>
          <p:nvPr/>
        </p:nvSpPr>
        <p:spPr>
          <a:xfrm>
            <a:off x="12192000" y="-333"/>
            <a:ext cx="12192000" cy="1371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4c37621d0b_0_234"/>
          <p:cNvSpPr txBox="1"/>
          <p:nvPr>
            <p:ph type="title"/>
          </p:nvPr>
        </p:nvSpPr>
        <p:spPr>
          <a:xfrm>
            <a:off x="708000" y="3288467"/>
            <a:ext cx="10787100" cy="39528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/>
        </p:txBody>
      </p:sp>
      <p:sp>
        <p:nvSpPr>
          <p:cNvPr id="38" name="Google Shape;38;g34c37621d0b_0_234"/>
          <p:cNvSpPr txBox="1"/>
          <p:nvPr>
            <p:ph idx="1" type="subTitle"/>
          </p:nvPr>
        </p:nvSpPr>
        <p:spPr>
          <a:xfrm>
            <a:off x="708000" y="7474867"/>
            <a:ext cx="10787100" cy="32937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9" name="Google Shape;39;g34c37621d0b_0_234"/>
          <p:cNvSpPr txBox="1"/>
          <p:nvPr>
            <p:ph idx="2" type="body"/>
          </p:nvPr>
        </p:nvSpPr>
        <p:spPr>
          <a:xfrm>
            <a:off x="13172000" y="1930867"/>
            <a:ext cx="10232100" cy="98535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0" name="Google Shape;40;g34c37621d0b_0_234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4c37621d0b_0_240"/>
          <p:cNvSpPr txBox="1"/>
          <p:nvPr>
            <p:ph idx="1" type="body"/>
          </p:nvPr>
        </p:nvSpPr>
        <p:spPr>
          <a:xfrm>
            <a:off x="831200" y="11281533"/>
            <a:ext cx="15996900" cy="1613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</a:lstStyle>
          <a:p/>
        </p:txBody>
      </p:sp>
      <p:sp>
        <p:nvSpPr>
          <p:cNvPr id="43" name="Google Shape;43;g34c37621d0b_0_240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4c37621d0b_0_243"/>
          <p:cNvSpPr txBox="1"/>
          <p:nvPr>
            <p:ph hasCustomPrompt="1" type="title"/>
          </p:nvPr>
        </p:nvSpPr>
        <p:spPr>
          <a:xfrm>
            <a:off x="831200" y="2949667"/>
            <a:ext cx="22721700" cy="52359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9pPr>
          </a:lstStyle>
          <a:p>
            <a:r>
              <a:t>xx%</a:t>
            </a:r>
          </a:p>
        </p:txBody>
      </p:sp>
      <p:sp>
        <p:nvSpPr>
          <p:cNvPr id="46" name="Google Shape;46;g34c37621d0b_0_243"/>
          <p:cNvSpPr txBox="1"/>
          <p:nvPr>
            <p:ph idx="1" type="body"/>
          </p:nvPr>
        </p:nvSpPr>
        <p:spPr>
          <a:xfrm>
            <a:off x="831200" y="8405933"/>
            <a:ext cx="22721700" cy="34689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7" name="Google Shape;47;g34c37621d0b_0_243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4c37621d0b_0_247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ssion Title + Image" showMasterSp="0">
  <p:cSld name="Session Title + Image">
    <p:bg>
      <p:bgPr>
        <a:solidFill>
          <a:srgbClr val="FBF2F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c37621d0b_0_249"/>
          <p:cNvSpPr txBox="1"/>
          <p:nvPr>
            <p:ph idx="1" type="body"/>
          </p:nvPr>
        </p:nvSpPr>
        <p:spPr>
          <a:xfrm>
            <a:off x="1205405" y="5710910"/>
            <a:ext cx="5533500" cy="143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447675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3F102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47675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47675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47675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47675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447675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447675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447675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447675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2" name="Google Shape;52;g34c37621d0b_0_249"/>
          <p:cNvSpPr txBox="1"/>
          <p:nvPr>
            <p:ph idx="2" type="body"/>
          </p:nvPr>
        </p:nvSpPr>
        <p:spPr>
          <a:xfrm>
            <a:off x="1207638" y="7825519"/>
            <a:ext cx="24447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200"/>
              <a:buFont typeface="Helvetica Neue"/>
              <a:buNone/>
              <a:defRPr b="0" i="0" sz="3200" u="none" cap="none" strike="noStrike">
                <a:solidFill>
                  <a:srgbClr val="3F102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47675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47675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47675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47675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447675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447675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447675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447675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3" name="Google Shape;53;g34c37621d0b_0_249"/>
          <p:cNvSpPr txBox="1"/>
          <p:nvPr/>
        </p:nvSpPr>
        <p:spPr>
          <a:xfrm>
            <a:off x="1225497" y="12918611"/>
            <a:ext cx="2106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2200"/>
              <a:buFont typeface="Helvetica Neue"/>
              <a:buNone/>
            </a:pPr>
            <a:r>
              <a:rPr b="1" i="0" lang="en-US" sz="2200" u="none" cap="none" strike="noStrike">
                <a:solidFill>
                  <a:srgbClr val="3F102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#CampMiva25</a:t>
            </a:r>
            <a:endParaRPr b="1" i="0" sz="2200" u="none" cap="none" strike="noStrike">
              <a:solidFill>
                <a:srgbClr val="3F102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" name="Google Shape;54;g34c37621d0b_0_249"/>
          <p:cNvSpPr txBox="1"/>
          <p:nvPr>
            <p:ph idx="12" type="sldNum"/>
          </p:nvPr>
        </p:nvSpPr>
        <p:spPr>
          <a:xfrm>
            <a:off x="11935814" y="13010554"/>
            <a:ext cx="4944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g34c37621d0b_0_249"/>
          <p:cNvSpPr/>
          <p:nvPr>
            <p:ph idx="3" type="pic"/>
          </p:nvPr>
        </p:nvSpPr>
        <p:spPr>
          <a:xfrm>
            <a:off x="12760036" y="0"/>
            <a:ext cx="11624100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ullet Points">
  <p:cSld name="1_Bullet Poin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c37621d0b_0_255"/>
          <p:cNvSpPr txBox="1"/>
          <p:nvPr>
            <p:ph idx="12" type="sldNum"/>
          </p:nvPr>
        </p:nvSpPr>
        <p:spPr>
          <a:xfrm>
            <a:off x="17221200" y="12712701"/>
            <a:ext cx="54864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g34c37621d0b_0_255"/>
          <p:cNvSpPr/>
          <p:nvPr>
            <p:ph idx="2" type="pic"/>
          </p:nvPr>
        </p:nvSpPr>
        <p:spPr>
          <a:xfrm>
            <a:off x="2551935" y="2912533"/>
            <a:ext cx="4512300" cy="59775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g34c37621d0b_0_255"/>
          <p:cNvSpPr/>
          <p:nvPr>
            <p:ph idx="3" type="pic"/>
          </p:nvPr>
        </p:nvSpPr>
        <p:spPr>
          <a:xfrm>
            <a:off x="7437593" y="2912533"/>
            <a:ext cx="4512300" cy="5977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g34c37621d0b_0_255"/>
          <p:cNvSpPr/>
          <p:nvPr>
            <p:ph idx="4" type="pic"/>
          </p:nvPr>
        </p:nvSpPr>
        <p:spPr>
          <a:xfrm>
            <a:off x="12323251" y="2912533"/>
            <a:ext cx="4512300" cy="5977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g34c37621d0b_0_255"/>
          <p:cNvSpPr/>
          <p:nvPr>
            <p:ph idx="5" type="pic"/>
          </p:nvPr>
        </p:nvSpPr>
        <p:spPr>
          <a:xfrm>
            <a:off x="17208909" y="2912533"/>
            <a:ext cx="4512300" cy="5977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g34c37621d0b_0_255"/>
          <p:cNvSpPr txBox="1"/>
          <p:nvPr>
            <p:ph idx="1" type="body"/>
          </p:nvPr>
        </p:nvSpPr>
        <p:spPr>
          <a:xfrm>
            <a:off x="4246254" y="9235032"/>
            <a:ext cx="1123800" cy="5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3F102C"/>
              </a:buClr>
              <a:buSzPts val="2800"/>
              <a:buNone/>
              <a:defRPr b="1" sz="28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g34c37621d0b_0_255"/>
          <p:cNvSpPr txBox="1"/>
          <p:nvPr>
            <p:ph idx="6" type="body"/>
          </p:nvPr>
        </p:nvSpPr>
        <p:spPr>
          <a:xfrm>
            <a:off x="2551934" y="9891815"/>
            <a:ext cx="45123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3F102C"/>
              </a:buClr>
              <a:buSzPts val="2200"/>
              <a:buNone/>
              <a:defRPr b="0" sz="22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g34c37621d0b_0_255"/>
          <p:cNvSpPr txBox="1"/>
          <p:nvPr>
            <p:ph idx="7" type="body"/>
          </p:nvPr>
        </p:nvSpPr>
        <p:spPr>
          <a:xfrm>
            <a:off x="9131913" y="9235032"/>
            <a:ext cx="1123800" cy="5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3F102C"/>
              </a:buClr>
              <a:buSzPts val="2800"/>
              <a:buNone/>
              <a:defRPr b="1" sz="28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g34c37621d0b_0_255"/>
          <p:cNvSpPr txBox="1"/>
          <p:nvPr>
            <p:ph idx="8" type="body"/>
          </p:nvPr>
        </p:nvSpPr>
        <p:spPr>
          <a:xfrm>
            <a:off x="7437593" y="9891815"/>
            <a:ext cx="45123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3F102C"/>
              </a:buClr>
              <a:buSzPts val="2200"/>
              <a:buNone/>
              <a:defRPr b="0" sz="22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g34c37621d0b_0_255"/>
          <p:cNvSpPr txBox="1"/>
          <p:nvPr>
            <p:ph idx="9" type="body"/>
          </p:nvPr>
        </p:nvSpPr>
        <p:spPr>
          <a:xfrm>
            <a:off x="14017571" y="9235032"/>
            <a:ext cx="1123800" cy="5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3F102C"/>
              </a:buClr>
              <a:buSzPts val="2800"/>
              <a:buNone/>
              <a:defRPr b="1" sz="28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g34c37621d0b_0_255"/>
          <p:cNvSpPr txBox="1"/>
          <p:nvPr>
            <p:ph idx="13" type="body"/>
          </p:nvPr>
        </p:nvSpPr>
        <p:spPr>
          <a:xfrm>
            <a:off x="12323251" y="9891815"/>
            <a:ext cx="45123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3F102C"/>
              </a:buClr>
              <a:buSzPts val="2200"/>
              <a:buNone/>
              <a:defRPr b="0" sz="22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g34c37621d0b_0_255"/>
          <p:cNvSpPr txBox="1"/>
          <p:nvPr>
            <p:ph idx="14" type="body"/>
          </p:nvPr>
        </p:nvSpPr>
        <p:spPr>
          <a:xfrm>
            <a:off x="19014044" y="9235032"/>
            <a:ext cx="1123800" cy="5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3F102C"/>
              </a:buClr>
              <a:buSzPts val="2800"/>
              <a:buNone/>
              <a:defRPr b="1" sz="28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g34c37621d0b_0_255"/>
          <p:cNvSpPr txBox="1"/>
          <p:nvPr>
            <p:ph idx="15" type="body"/>
          </p:nvPr>
        </p:nvSpPr>
        <p:spPr>
          <a:xfrm>
            <a:off x="17319724" y="9891815"/>
            <a:ext cx="45123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3F102C"/>
              </a:buClr>
              <a:buSzPts val="2200"/>
              <a:buNone/>
              <a:defRPr b="0" sz="2200" cap="none">
                <a:solidFill>
                  <a:srgbClr val="3F102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_AND_BOD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c37621d0b_0_269"/>
          <p:cNvSpPr txBox="1"/>
          <p:nvPr>
            <p:ph type="title"/>
          </p:nvPr>
        </p:nvSpPr>
        <p:spPr>
          <a:xfrm>
            <a:off x="1206500" y="1079500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2" name="Google Shape;72;g34c37621d0b_0_269"/>
          <p:cNvSpPr txBox="1"/>
          <p:nvPr>
            <p:ph idx="1" type="body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73" name="Google Shape;73;g34c37621d0b_0_269"/>
          <p:cNvSpPr txBox="1"/>
          <p:nvPr>
            <p:ph idx="2" type="body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74" name="Google Shape;74;g34c37621d0b_0_269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 Points">
  <p:cSld name="TITLE_AND_BODY_2">
    <p:bg>
      <p:bgPr>
        <a:solidFill>
          <a:srgbClr val="FBF2F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c37621d0b_0_274"/>
          <p:cNvSpPr txBox="1"/>
          <p:nvPr>
            <p:ph idx="1" type="body"/>
          </p:nvPr>
        </p:nvSpPr>
        <p:spPr>
          <a:xfrm>
            <a:off x="1166452" y="1262459"/>
            <a:ext cx="28254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Helvetica Neue"/>
              <a:buNone/>
              <a:defRPr b="1" i="0" sz="6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47675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47675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47675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47675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447675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447675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447675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447675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7" name="Google Shape;77;g34c37621d0b_0_274"/>
          <p:cNvSpPr txBox="1"/>
          <p:nvPr>
            <p:ph idx="2" type="body"/>
          </p:nvPr>
        </p:nvSpPr>
        <p:spPr>
          <a:xfrm>
            <a:off x="1267581" y="2455465"/>
            <a:ext cx="21663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3200"/>
              <a:buFont typeface="Helvetica Neue"/>
              <a:buNone/>
              <a:defRPr b="0" i="0" sz="3200" u="none" cap="none" strike="noStrike">
                <a:solidFill>
                  <a:srgbClr val="0718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47675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47675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47675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47675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447675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447675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447675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447675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8" name="Google Shape;78;g34c37621d0b_0_274"/>
          <p:cNvSpPr txBox="1"/>
          <p:nvPr>
            <p:ph idx="3" type="body"/>
          </p:nvPr>
        </p:nvSpPr>
        <p:spPr>
          <a:xfrm>
            <a:off x="1261679" y="4165996"/>
            <a:ext cx="9892800" cy="6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447675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47675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47675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47675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47675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447675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447675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447675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447675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Helvetica Neue"/>
              <a:buChar char="•"/>
              <a:defRPr b="1" i="0" sz="4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9" name="Google Shape;79;g34c37621d0b_0_274"/>
          <p:cNvSpPr txBox="1"/>
          <p:nvPr>
            <p:ph idx="12" type="sldNum"/>
          </p:nvPr>
        </p:nvSpPr>
        <p:spPr>
          <a:xfrm>
            <a:off x="11949936" y="13010554"/>
            <a:ext cx="4662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b="0" i="0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g34c37621d0b_0_274"/>
          <p:cNvSpPr txBox="1"/>
          <p:nvPr/>
        </p:nvSpPr>
        <p:spPr>
          <a:xfrm>
            <a:off x="2891166" y="12872711"/>
            <a:ext cx="1443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07183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4c37621d0b_0_204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34c37621d0b_0_204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Char char="●"/>
              <a:defRPr sz="4800">
                <a:solidFill>
                  <a:schemeClr val="dk2"/>
                </a:solidFill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34c37621d0b_0_204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r">
              <a:buNone/>
              <a:defRPr sz="2700">
                <a:solidFill>
                  <a:schemeClr val="dk2"/>
                </a:solidFill>
              </a:defRPr>
            </a:lvl1pPr>
            <a:lvl2pPr lvl="1" algn="r">
              <a:buNone/>
              <a:defRPr sz="2700">
                <a:solidFill>
                  <a:schemeClr val="dk2"/>
                </a:solidFill>
              </a:defRPr>
            </a:lvl2pPr>
            <a:lvl3pPr lvl="2" algn="r">
              <a:buNone/>
              <a:defRPr sz="2700">
                <a:solidFill>
                  <a:schemeClr val="dk2"/>
                </a:solidFill>
              </a:defRPr>
            </a:lvl3pPr>
            <a:lvl4pPr lvl="3" algn="r">
              <a:buNone/>
              <a:defRPr sz="2700">
                <a:solidFill>
                  <a:schemeClr val="dk2"/>
                </a:solidFill>
              </a:defRPr>
            </a:lvl4pPr>
            <a:lvl5pPr lvl="4" algn="r">
              <a:buNone/>
              <a:defRPr sz="2700">
                <a:solidFill>
                  <a:schemeClr val="dk2"/>
                </a:solidFill>
              </a:defRPr>
            </a:lvl5pPr>
            <a:lvl6pPr lvl="5" algn="r">
              <a:buNone/>
              <a:defRPr sz="2700">
                <a:solidFill>
                  <a:schemeClr val="dk2"/>
                </a:solidFill>
              </a:defRPr>
            </a:lvl6pPr>
            <a:lvl7pPr lvl="6" algn="r">
              <a:buNone/>
              <a:defRPr sz="2700">
                <a:solidFill>
                  <a:schemeClr val="dk2"/>
                </a:solidFill>
              </a:defRPr>
            </a:lvl7pPr>
            <a:lvl8pPr lvl="7" algn="r">
              <a:buNone/>
              <a:defRPr sz="2700">
                <a:solidFill>
                  <a:schemeClr val="dk2"/>
                </a:solidFill>
              </a:defRPr>
            </a:lvl8pPr>
            <a:lvl9pPr lvl="8" algn="r">
              <a:buNone/>
              <a:defRPr sz="27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s://claritydigital.agency/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hyperlink" Target="https://claritydigital.agency/" TargetMode="External"/><Relationship Id="rId7" Type="http://schemas.openxmlformats.org/officeDocument/2006/relationships/hyperlink" Target="http://www.claritydigital.agency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hyperlink" Target="https://www.semrush.com/blog/ai-search-report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hyperlink" Target="mailto:al@ClarityDigital.Agency" TargetMode="External"/><Relationship Id="rId6" Type="http://schemas.openxmlformats.org/officeDocument/2006/relationships/hyperlink" Target="https://claritydigital.agenc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" title="transparent gradi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8575" y="-220013"/>
            <a:ext cx="25313551" cy="1423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title="CD AGENCY LOGO WHITE TRANSPARENT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9600" y="4682563"/>
            <a:ext cx="8077200" cy="42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3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1872" y="-52122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2302041" y="9394224"/>
            <a:ext cx="197799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i="0" lang="en-US" sz="5100" u="none" cap="none" strike="noStrike">
                <a:solidFill>
                  <a:srgbClr val="48B1B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Evolution, Impact, and Future of AI in SEO</a:t>
            </a:r>
            <a:endParaRPr i="0" sz="5100" u="none" cap="none" strike="noStrike">
              <a:solidFill>
                <a:srgbClr val="48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3" name="Google Shape;93;p3"/>
          <p:cNvSpPr txBox="1"/>
          <p:nvPr/>
        </p:nvSpPr>
        <p:spPr>
          <a:xfrm>
            <a:off x="4233150" y="5256550"/>
            <a:ext cx="15917700" cy="3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3949"/>
              </a:buClr>
              <a:buSzPts val="15000"/>
              <a:buFont typeface="Arial"/>
              <a:buNone/>
            </a:pPr>
            <a:r>
              <a:rPr i="0" lang="en-US" sz="125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How AI is Turning SEO on Its Head</a:t>
            </a:r>
            <a:endParaRPr i="0" sz="125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4" name="Google Shape;94;p3" title="CD AGENCY LOGO WHITE 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1863" y="1449674"/>
            <a:ext cx="3020275" cy="158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47503" y="9191250"/>
            <a:ext cx="16077101" cy="1607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1323725" y="3813450"/>
            <a:ext cx="8323500" cy="61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i="0" lang="en-US" sz="9600" u="none" cap="none" strike="noStrike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Spoiler Alert:</a:t>
            </a:r>
            <a:r>
              <a:rPr i="0" lang="en-US" sz="6900" u="none" cap="none" strike="noStrike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i="0" sz="6900" u="none" cap="none" strike="noStrike">
              <a:solidFill>
                <a:srgbClr val="FBF2F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br>
              <a:rPr b="1" i="0" lang="en-US" sz="6900" u="none" cap="none" strike="noStrike">
                <a:solidFill>
                  <a:srgbClr val="D7C3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i="0" lang="en-US" sz="6000" u="none" cap="none" strike="noStrike">
                <a:solidFill>
                  <a:srgbClr val="C715C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SEO isn’t dead &amp; AI isn’t killing SEO—it’s changing the rule</a:t>
            </a:r>
            <a:endParaRPr i="0" sz="9600" u="none" cap="none" strike="noStrike">
              <a:solidFill>
                <a:srgbClr val="C715C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11022900" y="0"/>
            <a:ext cx="13361100" cy="1371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1"/>
              </a:srgbClr>
            </a:outerShdw>
          </a:effectLst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2880" y="4040341"/>
            <a:ext cx="13361121" cy="5635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4" title="Diseño sin título (5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953350" y="7691850"/>
            <a:ext cx="15367277" cy="15367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34c1743e057_0_27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10772" y="31972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4c1743e057_0_27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38353" y="-23611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4c1743e057_0_27"/>
          <p:cNvSpPr txBox="1"/>
          <p:nvPr/>
        </p:nvSpPr>
        <p:spPr>
          <a:xfrm>
            <a:off x="1548501" y="5767165"/>
            <a:ext cx="14804400" cy="22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</a:pPr>
            <a:r>
              <a:rPr b="1" i="0" lang="en-US" sz="13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 Sefati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g34c1743e057_0_27"/>
          <p:cNvSpPr txBox="1"/>
          <p:nvPr/>
        </p:nvSpPr>
        <p:spPr>
          <a:xfrm>
            <a:off x="1548501" y="8019794"/>
            <a:ext cx="11846100" cy="9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4400"/>
              <a:buFont typeface="Arial"/>
              <a:buNone/>
            </a:pPr>
            <a:r>
              <a:rPr i="0" lang="en-US" sz="4400" u="none" cap="none" strike="noStrike">
                <a:solidFill>
                  <a:srgbClr val="48B1B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CEO &amp; Founder of Clarity Digital Agency</a:t>
            </a:r>
            <a:endParaRPr i="0" sz="1400" u="none" cap="none" strike="noStrike">
              <a:solidFill>
                <a:srgbClr val="48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34c1743e057_0_46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1800" y="-4029100"/>
            <a:ext cx="15367277" cy="1536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34c1743e057_0_46" title="Diseño sin título (6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10772" y="31972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4c1743e057_0_46"/>
          <p:cNvSpPr txBox="1"/>
          <p:nvPr/>
        </p:nvSpPr>
        <p:spPr>
          <a:xfrm>
            <a:off x="1426675" y="2049100"/>
            <a:ext cx="5306700" cy="1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 Sefati</a:t>
            </a:r>
            <a:endParaRPr i="0" sz="7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g34c1743e057_0_46" title="CD PODCAST TEMPLATES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54730" y="840925"/>
            <a:ext cx="13221425" cy="132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4c1743e057_0_46"/>
          <p:cNvSpPr txBox="1"/>
          <p:nvPr/>
        </p:nvSpPr>
        <p:spPr>
          <a:xfrm>
            <a:off x="1426675" y="3052200"/>
            <a:ext cx="44946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</a:pPr>
            <a:r>
              <a:rPr lang="en-US" sz="4800">
                <a:solidFill>
                  <a:srgbClr val="48B1B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About Me</a:t>
            </a:r>
            <a:endParaRPr i="0" sz="4800" u="none" cap="none" strike="noStrike">
              <a:solidFill>
                <a:srgbClr val="48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1" name="Google Shape;121;g34c1743e057_0_46"/>
          <p:cNvSpPr txBox="1"/>
          <p:nvPr/>
        </p:nvSpPr>
        <p:spPr>
          <a:xfrm>
            <a:off x="1426675" y="4413050"/>
            <a:ext cx="9828000" cy="7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CEO of </a:t>
            </a:r>
            <a:r>
              <a:rPr b="1" i="0" lang="en-US" sz="3200" cap="none" strike="noStrike">
                <a:solidFill>
                  <a:srgbClr val="C715CB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Clarity Digital Agency</a:t>
            </a:r>
            <a:r>
              <a:rPr b="1" i="0" lang="en-US" sz="3200" cap="none" strike="noStrike">
                <a:solidFill>
                  <a:srgbClr val="C715C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i="0" lang="en-US" sz="32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www.ClarityDigital.Agency</a:t>
            </a:r>
            <a:r>
              <a:rPr i="0" lang="en-US" sz="3200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i="0" sz="3200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Focus on eCommerce (over half of our clients are eComemrce brands) 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B.S. in Computer Science (2002)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Tech industry since 1999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Web Developer Turned SEO Expert 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Transitioned to holistic SEO &amp; SEM mastering al aspect of search marketing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Char char="●"/>
            </a:pPr>
            <a:r>
              <a:rPr i="0" lang="en-US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Running my agency has evolved me into an omni-channel marketer </a:t>
            </a:r>
            <a:endParaRPr i="0" sz="3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/>
          <p:nvPr/>
        </p:nvSpPr>
        <p:spPr>
          <a:xfrm>
            <a:off x="16446717" y="3045103"/>
            <a:ext cx="6508800" cy="8922600"/>
          </a:xfrm>
          <a:prstGeom prst="roundRect">
            <a:avLst>
              <a:gd fmla="val 5100" name="adj"/>
            </a:avLst>
          </a:prstGeom>
          <a:solidFill>
            <a:srgbClr val="007AC7"/>
          </a:solidFill>
          <a:ln>
            <a:noFill/>
          </a:ln>
          <a:effectLst>
            <a:outerShdw blurRad="50800" rotWithShape="0" dir="5400000" dist="25400">
              <a:srgbClr val="000000">
                <a:alpha val="49411"/>
              </a:srgbClr>
            </a:outerShdw>
          </a:effectLst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Calibri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9003952" y="3045103"/>
            <a:ext cx="6508800" cy="8922600"/>
          </a:xfrm>
          <a:prstGeom prst="roundRect">
            <a:avLst>
              <a:gd fmla="val 5004" name="adj"/>
            </a:avLst>
          </a:prstGeom>
          <a:solidFill>
            <a:srgbClr val="007AC7"/>
          </a:solidFill>
          <a:ln>
            <a:noFill/>
          </a:ln>
          <a:effectLst>
            <a:outerShdw blurRad="50800" rotWithShape="0" dir="5400000" dist="25400">
              <a:srgbClr val="000000">
                <a:alpha val="49411"/>
              </a:srgbClr>
            </a:outerShdw>
          </a:effectLst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Calibri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1561162" y="3045103"/>
            <a:ext cx="6508800" cy="8922600"/>
          </a:xfrm>
          <a:prstGeom prst="roundRect">
            <a:avLst>
              <a:gd fmla="val 5283" name="adj"/>
            </a:avLst>
          </a:prstGeom>
          <a:solidFill>
            <a:srgbClr val="007AC7"/>
          </a:solidFill>
          <a:ln>
            <a:noFill/>
          </a:ln>
          <a:effectLst>
            <a:outerShdw blurRad="50800" rotWithShape="0" dir="5400000" dist="25400">
              <a:srgbClr val="000000">
                <a:alpha val="49411"/>
              </a:srgbClr>
            </a:outerShdw>
          </a:effectLst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Calibri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1561154" y="1486659"/>
            <a:ext cx="193314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7200"/>
              <a:buFont typeface="Arial"/>
              <a:buNone/>
            </a:pPr>
            <a:r>
              <a:rPr i="0" lang="en-US" sz="7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SEO Evolution</a:t>
            </a:r>
            <a:endParaRPr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2014389" y="4145483"/>
            <a:ext cx="560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3600"/>
              <a:buFont typeface="Helvetica Neue"/>
              <a:buNone/>
            </a:pPr>
            <a: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Early SEO </a:t>
            </a:r>
            <a:b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(Late 90s-2000s)</a:t>
            </a:r>
            <a:endParaRPr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10027629" y="3998920"/>
            <a:ext cx="44613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3600"/>
              <a:buFont typeface="Helvetica Neue"/>
              <a:buNone/>
            </a:pPr>
            <a: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Google Taking Over with Major Updates</a:t>
            </a:r>
            <a:b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(2000s-2010s)</a:t>
            </a:r>
            <a:endParaRPr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17101924" y="3845300"/>
            <a:ext cx="51984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3600"/>
              <a:buFont typeface="Helvetica Neue"/>
              <a:buNone/>
            </a:pPr>
            <a:r>
              <a:rPr i="0" lang="en-US" sz="33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Emergence of Accidental Search Engines</a:t>
            </a:r>
            <a:endParaRPr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028951" y="6046050"/>
            <a:ext cx="5402100" cy="3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Multiple search engines (yahoo, Excite, Altavista, MSN, Ask, AOL,  Dogspile)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Keywords Stuff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Google PageRank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Exchange &amp; Backlinks 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Exact match Domain 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Black &amp; Gray Hat &amp; SEO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9513902" y="6097200"/>
            <a:ext cx="5559900" cy="39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Panda 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Penguin 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Hummingbird &amp; Semantic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Rank Brain 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BERT (NLP) Update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EEAT Framework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Google Core Updates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17156651" y="6097200"/>
            <a:ext cx="5198400" cy="349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Emergences of accidental search engines (Amazon, Social Search,Youtube)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Google Monopoly challenge</a:t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2142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33e78b46fc7_0_3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4497" y="16936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3e78b46fc7_0_3"/>
          <p:cNvSpPr txBox="1"/>
          <p:nvPr/>
        </p:nvSpPr>
        <p:spPr>
          <a:xfrm>
            <a:off x="1090498" y="948075"/>
            <a:ext cx="14105700" cy="10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7200"/>
              <a:buFont typeface="Arial"/>
              <a:buNone/>
            </a:pPr>
            <a:r>
              <a:rPr i="0" lang="en-US" sz="7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Accidental Search Engines</a:t>
            </a:r>
            <a:endParaRPr i="0" sz="7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Helvetica Neue"/>
              <a:buNone/>
            </a:pPr>
            <a:r>
              <a:t/>
            </a:r>
            <a:endParaRPr i="0" sz="7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2" name="Google Shape;142;g33e78b46fc7_0_3"/>
          <p:cNvSpPr txBox="1"/>
          <p:nvPr/>
        </p:nvSpPr>
        <p:spPr>
          <a:xfrm>
            <a:off x="1090508" y="2309470"/>
            <a:ext cx="121890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3949"/>
              </a:buClr>
              <a:buSzPts val="4400"/>
              <a:buFont typeface="Helvetica Neue"/>
              <a:buNone/>
            </a:pPr>
            <a:r>
              <a:rPr i="0" lang="en-US" sz="4400" u="none" cap="none" strike="noStrike">
                <a:solidFill>
                  <a:srgbClr val="C715C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E-Commerce Sites &amp; Social Media</a:t>
            </a:r>
            <a:endParaRPr i="0" sz="1400" u="none" cap="none" strike="noStrike">
              <a:solidFill>
                <a:srgbClr val="C715C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g33e78b46fc7_0_3"/>
          <p:cNvSpPr txBox="1"/>
          <p:nvPr/>
        </p:nvSpPr>
        <p:spPr>
          <a:xfrm>
            <a:off x="1090500" y="4366675"/>
            <a:ext cx="10626000" cy="56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Montserrat"/>
              <a:buChar char="●"/>
            </a:pPr>
            <a:r>
              <a:rPr i="0" lang="en-US" sz="3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Amazon because the largest product search.</a:t>
            </a:r>
            <a:endParaRPr i="0" sz="35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Montserrat"/>
              <a:buChar char="●"/>
            </a:pPr>
            <a:r>
              <a:rPr i="0" lang="en-US" sz="3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Walmart and Target also became a noticeable product search engines.</a:t>
            </a:r>
            <a:endParaRPr i="0" sz="35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Montserrat"/>
              <a:buChar char="●"/>
            </a:pPr>
            <a:r>
              <a:rPr i="0" lang="en-US" sz="3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Social media sites became search engines</a:t>
            </a:r>
            <a:endParaRPr i="0" sz="35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08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Montserrat"/>
              <a:buChar char="○"/>
            </a:pPr>
            <a:r>
              <a:rPr i="0" lang="en-US" sz="3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 &amp; Tiktok for products</a:t>
            </a:r>
            <a:endParaRPr i="0" sz="35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08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Montserrat"/>
              <a:buChar char="○"/>
            </a:pPr>
            <a:r>
              <a:rPr i="0" lang="en-US" sz="3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Instagram, Pinterest, Youtube and others for research </a:t>
            </a:r>
            <a:endParaRPr i="0" sz="35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g33e78b46fc7_0_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63100" y="2790600"/>
            <a:ext cx="8048500" cy="1092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3e78b46fc7_0_3" title="CD AGENCY COLORS 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07610" y="-1353825"/>
            <a:ext cx="8130480" cy="1371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c37621d0b_0_4"/>
          <p:cNvSpPr txBox="1"/>
          <p:nvPr/>
        </p:nvSpPr>
        <p:spPr>
          <a:xfrm>
            <a:off x="1323725" y="3813450"/>
            <a:ext cx="6923400" cy="61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lang="en-US" sz="9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Enter Gen AI Search</a:t>
            </a:r>
            <a:r>
              <a:rPr i="0" lang="en-US" sz="6900" u="none" cap="none" strike="noStrike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i="0" sz="9600" u="none" cap="none" strike="noStrike">
              <a:solidFill>
                <a:srgbClr val="C715C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1" name="Google Shape;151;g34c37621d0b_0_4"/>
          <p:cNvSpPr/>
          <p:nvPr/>
        </p:nvSpPr>
        <p:spPr>
          <a:xfrm>
            <a:off x="11022900" y="0"/>
            <a:ext cx="13361100" cy="1371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g34c37621d0b_0_4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29225" y="4908050"/>
            <a:ext cx="15367277" cy="1536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34c37621d0b_0_4"/>
          <p:cNvPicPr preferRelativeResize="0"/>
          <p:nvPr/>
        </p:nvPicPr>
        <p:blipFill rotWithShape="1">
          <a:blip r:embed="rId4">
            <a:alphaModFix/>
          </a:blip>
          <a:srcRect b="5309" l="0" r="0" t="-5310"/>
          <a:stretch/>
        </p:blipFill>
        <p:spPr>
          <a:xfrm>
            <a:off x="12656013" y="-1153475"/>
            <a:ext cx="8736513" cy="13792523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2142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33e78b46fc7_0_14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764153" y="23163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3e78b46fc7_0_14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6247" y="-95799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3e78b46fc7_0_14"/>
          <p:cNvSpPr txBox="1"/>
          <p:nvPr/>
        </p:nvSpPr>
        <p:spPr>
          <a:xfrm>
            <a:off x="1090498" y="1567050"/>
            <a:ext cx="14105700" cy="10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7200"/>
              <a:buFont typeface="Arial"/>
              <a:buNone/>
            </a:pPr>
            <a:r>
              <a:rPr i="0" lang="en-US" sz="8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AI Search</a:t>
            </a:r>
            <a:endParaRPr i="0" sz="8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Helvetica Neue"/>
              <a:buNone/>
            </a:pPr>
            <a:r>
              <a:t/>
            </a:r>
            <a:endParaRPr i="0" sz="7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1" name="Google Shape;161;g33e78b46fc7_0_14"/>
          <p:cNvSpPr txBox="1"/>
          <p:nvPr/>
        </p:nvSpPr>
        <p:spPr>
          <a:xfrm>
            <a:off x="1090504" y="2660850"/>
            <a:ext cx="63678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3949"/>
              </a:buClr>
              <a:buSzPts val="4400"/>
              <a:buFont typeface="Helvetica Neue"/>
              <a:buNone/>
            </a:pPr>
            <a:r>
              <a:rPr i="0" lang="en-US" sz="4400" u="none" cap="none" strike="noStrike">
                <a:solidFill>
                  <a:srgbClr val="48B1B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Generative AI</a:t>
            </a:r>
            <a:endParaRPr i="0" sz="1400" u="none" cap="none" strike="noStrike">
              <a:solidFill>
                <a:srgbClr val="48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2" name="Google Shape;162;g33e78b46fc7_0_14"/>
          <p:cNvPicPr preferRelativeResize="0"/>
          <p:nvPr/>
        </p:nvPicPr>
        <p:blipFill rotWithShape="1">
          <a:blip r:embed="rId4">
            <a:alphaModFix/>
          </a:blip>
          <a:srcRect b="0" l="0" r="6959" t="0"/>
          <a:stretch/>
        </p:blipFill>
        <p:spPr>
          <a:xfrm>
            <a:off x="9097575" y="3244275"/>
            <a:ext cx="15286426" cy="88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3e78b46fc7_0_14"/>
          <p:cNvSpPr txBox="1"/>
          <p:nvPr/>
        </p:nvSpPr>
        <p:spPr>
          <a:xfrm>
            <a:off x="1090500" y="4670275"/>
            <a:ext cx="6715800" cy="4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i="0" lang="en-US" sz="48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Generative AI Search is redefining how user seek and find information</a:t>
            </a:r>
            <a:endParaRPr i="0" sz="48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i="0" sz="48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i="0" lang="en-US" sz="3400" u="sng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Source: Semrush</a:t>
            </a:r>
            <a:endParaRPr i="0" sz="34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2142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34c37621d0b_0_31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175" y="1628100"/>
            <a:ext cx="15367277" cy="1536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4c37621d0b_0_31" title="Diseño sin título (6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95947" y="-59246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4c37621d0b_0_31"/>
          <p:cNvSpPr txBox="1"/>
          <p:nvPr/>
        </p:nvSpPr>
        <p:spPr>
          <a:xfrm>
            <a:off x="1090498" y="1567050"/>
            <a:ext cx="14105700" cy="10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7200"/>
              <a:buFont typeface="Arial"/>
              <a:buNone/>
            </a:pPr>
            <a:r>
              <a:rPr lang="en-US" sz="8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AI Search</a:t>
            </a:r>
            <a:endParaRPr sz="8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Helvetica Neue"/>
              <a:buNone/>
            </a:pPr>
            <a:r>
              <a:t/>
            </a:r>
            <a:endParaRPr i="0" sz="7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1" name="Google Shape;171;g34c37621d0b_0_31"/>
          <p:cNvSpPr txBox="1"/>
          <p:nvPr/>
        </p:nvSpPr>
        <p:spPr>
          <a:xfrm>
            <a:off x="1090499" y="2892825"/>
            <a:ext cx="73074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92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3949"/>
              </a:buClr>
              <a:buSzPct val="100000"/>
              <a:buFont typeface="Helvetica Neue"/>
              <a:buNone/>
            </a:pPr>
            <a:r>
              <a:rPr lang="en-US" sz="4400">
                <a:solidFill>
                  <a:srgbClr val="48B1B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ChatGPT Referral Traffic</a:t>
            </a:r>
            <a:endParaRPr i="0" sz="1400" u="none" cap="none" strike="noStrike">
              <a:solidFill>
                <a:srgbClr val="48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2" name="Google Shape;172;g34c37621d0b_0_31"/>
          <p:cNvSpPr txBox="1"/>
          <p:nvPr/>
        </p:nvSpPr>
        <p:spPr>
          <a:xfrm>
            <a:off x="1090500" y="4670275"/>
            <a:ext cx="8757300" cy="4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Semrush .Trends data shows redirects from ChatGPT to other domains rose by 60% between June and October, with unique target domains increasing from just over 10,000 to nearly 25,000.</a:t>
            </a:r>
            <a:endParaRPr sz="4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Source: Semrush</a:t>
            </a:r>
            <a:endParaRPr sz="4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3" name="Google Shape;173;g34c37621d0b_0_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82050" y="1628101"/>
            <a:ext cx="11201425" cy="105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4c37621d0b_0_42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24353" y="-7803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4c37621d0b_0_42"/>
          <p:cNvSpPr txBox="1"/>
          <p:nvPr/>
        </p:nvSpPr>
        <p:spPr>
          <a:xfrm>
            <a:off x="1323725" y="3813450"/>
            <a:ext cx="6923400" cy="61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lang="en-US" sz="9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To Optimize for AI</a:t>
            </a:r>
            <a:endParaRPr i="0" sz="9600" u="none" cap="none" strike="noStrike">
              <a:solidFill>
                <a:srgbClr val="C715C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0" name="Google Shape;180;g34c37621d0b_0_42"/>
          <p:cNvSpPr/>
          <p:nvPr/>
        </p:nvSpPr>
        <p:spPr>
          <a:xfrm>
            <a:off x="11022900" y="0"/>
            <a:ext cx="13361100" cy="1371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g34c37621d0b_0_42"/>
          <p:cNvSpPr txBox="1"/>
          <p:nvPr/>
        </p:nvSpPr>
        <p:spPr>
          <a:xfrm>
            <a:off x="12367725" y="4210500"/>
            <a:ext cx="75363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Helvetica Neue"/>
              <a:buNone/>
            </a:pPr>
            <a:r>
              <a:rPr i="0" lang="en-US" sz="5200" u="none" cap="none" strike="noStrike">
                <a:solidFill>
                  <a:srgbClr val="3F102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Focus on </a:t>
            </a:r>
            <a:r>
              <a:rPr i="0" lang="en-US" sz="5200" u="none" cap="none" strike="noStrike">
                <a:solidFill>
                  <a:srgbClr val="007AC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 Cs Principles of SEO </a:t>
            </a:r>
            <a:r>
              <a:rPr i="0" lang="en-US" sz="5200" u="none" cap="none" strike="noStrike">
                <a:solidFill>
                  <a:srgbClr val="3F102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They are Still Valid</a:t>
            </a:r>
            <a:endParaRPr i="0" sz="5200" u="none" cap="none" strike="noStrike">
              <a:solidFill>
                <a:srgbClr val="3F102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Helvetica Neue"/>
              <a:buNone/>
            </a:pPr>
            <a:r>
              <a:t/>
            </a:r>
            <a:endParaRPr i="0" sz="3600" u="none" cap="none" strike="noStrike">
              <a:solidFill>
                <a:srgbClr val="3F102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Montserrat Medium"/>
              <a:buAutoNum type="arabicPeriod"/>
            </a:pPr>
            <a:r>
              <a:rPr i="0" lang="en-US" sz="36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Code </a:t>
            </a:r>
            <a:endParaRPr i="0" sz="3600" u="none" cap="none" strike="noStrike">
              <a:solidFill>
                <a:srgbClr val="3F102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Montserrat Medium"/>
              <a:buAutoNum type="arabicPeriod"/>
            </a:pPr>
            <a:r>
              <a:rPr i="0" lang="en-US" sz="36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Content</a:t>
            </a:r>
            <a:endParaRPr i="0" sz="3600" u="none" cap="none" strike="noStrike">
              <a:solidFill>
                <a:srgbClr val="3F102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Montserrat Medium"/>
              <a:buAutoNum type="arabicPeriod"/>
            </a:pPr>
            <a:r>
              <a:rPr i="0" lang="en-US" sz="36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Credibility</a:t>
            </a:r>
            <a:endParaRPr i="0" sz="3600" u="none" cap="none" strike="noStrike">
              <a:solidFill>
                <a:srgbClr val="3F102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600"/>
              <a:buFont typeface="Montserrat Medium"/>
              <a:buAutoNum type="arabicPeriod"/>
            </a:pPr>
            <a:r>
              <a:rPr i="0" lang="en-US" sz="36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Customer Experience </a:t>
            </a:r>
            <a:endParaRPr i="0" sz="3600" u="none" cap="none" strike="noStrike">
              <a:solidFill>
                <a:srgbClr val="3F102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4c37621d0b_0_51"/>
          <p:cNvSpPr/>
          <p:nvPr/>
        </p:nvSpPr>
        <p:spPr>
          <a:xfrm>
            <a:off x="0" y="-174000"/>
            <a:ext cx="24558000" cy="14180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7" name="Google Shape;187;g34c37621d0b_0_51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9050" y="2179050"/>
            <a:ext cx="15367277" cy="1536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4c37621d0b_0_51"/>
          <p:cNvSpPr txBox="1"/>
          <p:nvPr/>
        </p:nvSpPr>
        <p:spPr>
          <a:xfrm>
            <a:off x="1173075" y="2015100"/>
            <a:ext cx="69234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lang="en-US" sz="7300">
                <a:solidFill>
                  <a:srgbClr val="001E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AI Search</a:t>
            </a:r>
            <a:endParaRPr i="0" sz="7300" u="none" cap="none" strike="noStrike">
              <a:solidFill>
                <a:srgbClr val="001E4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9" name="Google Shape;189;g34c37621d0b_0_51"/>
          <p:cNvSpPr txBox="1"/>
          <p:nvPr/>
        </p:nvSpPr>
        <p:spPr>
          <a:xfrm>
            <a:off x="1128374" y="3174000"/>
            <a:ext cx="12568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4400"/>
              <a:buFont typeface="Arial"/>
              <a:buNone/>
            </a:pPr>
            <a:r>
              <a:rPr i="0" lang="en-US" sz="3700" u="none" cap="none" strike="noStrike">
                <a:solidFill>
                  <a:srgbClr val="C715C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Search Preferences &amp; Generational Shift </a:t>
            </a:r>
            <a:endParaRPr i="0" sz="3700" u="none" cap="none" strike="noStrike">
              <a:solidFill>
                <a:srgbClr val="C715C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0" name="Google Shape;190;g34c37621d0b_0_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371" y="5513045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4c37621d0b_0_51"/>
          <p:cNvSpPr txBox="1"/>
          <p:nvPr/>
        </p:nvSpPr>
        <p:spPr>
          <a:xfrm>
            <a:off x="1916930" y="5417113"/>
            <a:ext cx="74124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7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Code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2" name="Google Shape;192;g34c37621d0b_0_51"/>
          <p:cNvSpPr txBox="1"/>
          <p:nvPr/>
        </p:nvSpPr>
        <p:spPr>
          <a:xfrm>
            <a:off x="1916925" y="6085880"/>
            <a:ext cx="50802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1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Clean, fast, and structured code ensures search engines can crawl and index efficiently.</a:t>
            </a:r>
            <a:endParaRPr i="0" sz="2100" u="none" cap="none" strike="noStrike">
              <a:solidFill>
                <a:srgbClr val="4A1F3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3" name="Google Shape;193;g34c37621d0b_0_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371" y="8389303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4c37621d0b_0_51"/>
          <p:cNvSpPr txBox="1"/>
          <p:nvPr/>
        </p:nvSpPr>
        <p:spPr>
          <a:xfrm>
            <a:off x="1916931" y="8293371"/>
            <a:ext cx="50802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7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Credibility 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5" name="Google Shape;195;g34c37621d0b_0_51"/>
          <p:cNvSpPr txBox="1"/>
          <p:nvPr/>
        </p:nvSpPr>
        <p:spPr>
          <a:xfrm>
            <a:off x="1916925" y="8962125"/>
            <a:ext cx="5435700" cy="14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1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strong digital footprint—brand mentions, citations, positive sentiment, and quality backlinks—builds trust and authority.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6" name="Google Shape;196;g34c37621d0b_0_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8546" y="5513045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34c37621d0b_0_51"/>
          <p:cNvSpPr txBox="1"/>
          <p:nvPr/>
        </p:nvSpPr>
        <p:spPr>
          <a:xfrm>
            <a:off x="9067105" y="5417113"/>
            <a:ext cx="74124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7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Content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8" name="Google Shape;198;g34c37621d0b_0_51"/>
          <p:cNvSpPr txBox="1"/>
          <p:nvPr/>
        </p:nvSpPr>
        <p:spPr>
          <a:xfrm>
            <a:off x="9067100" y="6085875"/>
            <a:ext cx="43413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1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High-quality, relevant and unique content drives engagement and visibility.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9" name="Google Shape;199;g34c37621d0b_0_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7021" y="8389303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4c37621d0b_0_51"/>
          <p:cNvSpPr txBox="1"/>
          <p:nvPr/>
        </p:nvSpPr>
        <p:spPr>
          <a:xfrm>
            <a:off x="9015580" y="8293371"/>
            <a:ext cx="83040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700" u="none" cap="none" strike="noStrike">
                <a:solidFill>
                  <a:srgbClr val="3F102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Customer Experience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1" name="Google Shape;201;g34c37621d0b_0_51"/>
          <p:cNvSpPr txBox="1"/>
          <p:nvPr/>
        </p:nvSpPr>
        <p:spPr>
          <a:xfrm>
            <a:off x="9015575" y="8962125"/>
            <a:ext cx="5151600" cy="11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1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seamless user experience keeps visitors engaged and converts them into satisfied customers.</a:t>
            </a:r>
            <a:endParaRPr i="0" sz="1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2" name="Google Shape;202;g34c37621d0b_0_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167163" y="764525"/>
            <a:ext cx="8736513" cy="13792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g34c37621d0b_0_74" title="transparent gradi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8575" y="-314225"/>
            <a:ext cx="25313551" cy="142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4c37621d0b_0_74"/>
          <p:cNvSpPr txBox="1"/>
          <p:nvPr/>
        </p:nvSpPr>
        <p:spPr>
          <a:xfrm>
            <a:off x="3991699" y="3058375"/>
            <a:ext cx="165330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7200"/>
              <a:buFont typeface="Arial"/>
              <a:buNone/>
            </a:pPr>
            <a:r>
              <a:rPr i="0" lang="en-US" sz="7200" u="none" cap="none" strike="noStrike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Other Optimization Factors</a:t>
            </a:r>
            <a:endParaRPr i="0" sz="7200" u="none" cap="none" strike="noStrike">
              <a:solidFill>
                <a:srgbClr val="FF987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9" name="Google Shape;209;g34c37621d0b_0_74"/>
          <p:cNvSpPr/>
          <p:nvPr/>
        </p:nvSpPr>
        <p:spPr>
          <a:xfrm>
            <a:off x="1729479" y="5930965"/>
            <a:ext cx="3831900" cy="4151100"/>
          </a:xfrm>
          <a:prstGeom prst="roundRect">
            <a:avLst>
              <a:gd fmla="val 16667" name="adj"/>
            </a:avLst>
          </a:prstGeom>
          <a:solidFill>
            <a:srgbClr val="001E42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34c37621d0b_0_74"/>
          <p:cNvSpPr/>
          <p:nvPr/>
        </p:nvSpPr>
        <p:spPr>
          <a:xfrm>
            <a:off x="5884104" y="5930965"/>
            <a:ext cx="3831900" cy="4151100"/>
          </a:xfrm>
          <a:prstGeom prst="roundRect">
            <a:avLst>
              <a:gd fmla="val 16667" name="adj"/>
            </a:avLst>
          </a:prstGeom>
          <a:solidFill>
            <a:srgbClr val="001E42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g34c37621d0b_0_74"/>
          <p:cNvSpPr/>
          <p:nvPr/>
        </p:nvSpPr>
        <p:spPr>
          <a:xfrm>
            <a:off x="10038729" y="5930965"/>
            <a:ext cx="3831900" cy="4151100"/>
          </a:xfrm>
          <a:prstGeom prst="roundRect">
            <a:avLst>
              <a:gd fmla="val 16667" name="adj"/>
            </a:avLst>
          </a:prstGeom>
          <a:solidFill>
            <a:srgbClr val="001E42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g34c37621d0b_0_74"/>
          <p:cNvSpPr/>
          <p:nvPr/>
        </p:nvSpPr>
        <p:spPr>
          <a:xfrm>
            <a:off x="14193354" y="5930965"/>
            <a:ext cx="3831900" cy="4151100"/>
          </a:xfrm>
          <a:prstGeom prst="roundRect">
            <a:avLst>
              <a:gd fmla="val 16667" name="adj"/>
            </a:avLst>
          </a:prstGeom>
          <a:solidFill>
            <a:srgbClr val="001E42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g34c37621d0b_0_74"/>
          <p:cNvSpPr/>
          <p:nvPr/>
        </p:nvSpPr>
        <p:spPr>
          <a:xfrm>
            <a:off x="18347979" y="5930965"/>
            <a:ext cx="3831900" cy="4151100"/>
          </a:xfrm>
          <a:prstGeom prst="roundRect">
            <a:avLst>
              <a:gd fmla="val 16667" name="adj"/>
            </a:avLst>
          </a:prstGeom>
          <a:solidFill>
            <a:srgbClr val="001E42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 group of pink and black chat bubbles&#10;&#10;Description automatically generated" id="214" name="Google Shape;214;g34c37621d0b_0_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2090" y="6552833"/>
            <a:ext cx="1206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mputer with check mark and a check mark&#10;&#10;Description automatically generated" id="215" name="Google Shape;215;g34c37621d0b_0_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06915" y="6780958"/>
            <a:ext cx="12954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omputer&#10;&#10;Description automatically generated" id="216" name="Google Shape;216;g34c37621d0b_0_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8627" y="6527433"/>
            <a:ext cx="1282700" cy="1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4c37621d0b_0_74"/>
          <p:cNvSpPr txBox="1"/>
          <p:nvPr/>
        </p:nvSpPr>
        <p:spPr>
          <a:xfrm>
            <a:off x="2180751" y="7763934"/>
            <a:ext cx="2929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Helvetica Neue"/>
              <a:buNone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Conversational &amp; Natural Language Optimization 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8" name="Google Shape;218;g34c37621d0b_0_74"/>
          <p:cNvSpPr txBox="1"/>
          <p:nvPr/>
        </p:nvSpPr>
        <p:spPr>
          <a:xfrm>
            <a:off x="6526261" y="7949350"/>
            <a:ext cx="2547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Helvetica Neue"/>
              <a:buNone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APIs &amp; AI indexing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9" name="Google Shape;219;g34c37621d0b_0_74"/>
          <p:cNvSpPr txBox="1"/>
          <p:nvPr/>
        </p:nvSpPr>
        <p:spPr>
          <a:xfrm>
            <a:off x="10264408" y="8410420"/>
            <a:ext cx="3380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Helvetica Neue"/>
              <a:buNone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Generated Summaries 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0" name="Google Shape;220;g34c37621d0b_0_74"/>
          <p:cNvSpPr txBox="1"/>
          <p:nvPr/>
        </p:nvSpPr>
        <p:spPr>
          <a:xfrm>
            <a:off x="14419033" y="8410420"/>
            <a:ext cx="3380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Helvetica Neue"/>
              <a:buNone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Multiple Formats &amp; Channel Content Marketing 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1" name="Google Shape;221;g34c37621d0b_0_74"/>
          <p:cNvSpPr txBox="1"/>
          <p:nvPr/>
        </p:nvSpPr>
        <p:spPr>
          <a:xfrm>
            <a:off x="18573658" y="8410420"/>
            <a:ext cx="338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800"/>
              <a:buFont typeface="Helvetica Neue"/>
              <a:buNone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Personalization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2" name="Google Shape;222;g34c37621d0b_0_74"/>
          <p:cNvSpPr txBox="1"/>
          <p:nvPr/>
        </p:nvSpPr>
        <p:spPr>
          <a:xfrm>
            <a:off x="4347034" y="4372972"/>
            <a:ext cx="158223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5400"/>
              <a:buFont typeface="Arial"/>
              <a:buNone/>
            </a:pPr>
            <a:r>
              <a:rPr i="0" lang="en-US" sz="54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According to ChatGPT</a:t>
            </a:r>
            <a:endParaRPr i="0" sz="14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23" name="Google Shape;223;g34c37621d0b_0_7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51988" y="6646552"/>
            <a:ext cx="17145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4c37621d0b_0_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106586" y="6646550"/>
            <a:ext cx="2314554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2142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g34c37621d0b_0_96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2575" y="-8056575"/>
            <a:ext cx="15367277" cy="1536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34c37621d0b_0_96" title="Diseño sin título (6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1997" y="7907375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34c37621d0b_0_96"/>
          <p:cNvSpPr/>
          <p:nvPr/>
        </p:nvSpPr>
        <p:spPr>
          <a:xfrm>
            <a:off x="12656475" y="3045100"/>
            <a:ext cx="8475600" cy="9624000"/>
          </a:xfrm>
          <a:prstGeom prst="roundRect">
            <a:avLst>
              <a:gd fmla="val 4163" name="adj"/>
            </a:avLst>
          </a:prstGeom>
          <a:solidFill>
            <a:srgbClr val="007AC7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Calibri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4c37621d0b_0_96"/>
          <p:cNvSpPr/>
          <p:nvPr/>
        </p:nvSpPr>
        <p:spPr>
          <a:xfrm>
            <a:off x="3251925" y="3177950"/>
            <a:ext cx="8475600" cy="9491100"/>
          </a:xfrm>
          <a:prstGeom prst="roundRect">
            <a:avLst>
              <a:gd fmla="val 5467" name="adj"/>
            </a:avLst>
          </a:prstGeom>
          <a:solidFill>
            <a:srgbClr val="48B1B5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Calibri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4c37621d0b_0_96"/>
          <p:cNvSpPr txBox="1"/>
          <p:nvPr/>
        </p:nvSpPr>
        <p:spPr>
          <a:xfrm>
            <a:off x="2526304" y="1331459"/>
            <a:ext cx="193314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7200"/>
              <a:buFont typeface="Arial"/>
              <a:buNone/>
            </a:pPr>
            <a:r>
              <a:rPr i="0" lang="en-US" sz="7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SEO Before &amp; After AI</a:t>
            </a:r>
            <a:endParaRPr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4" name="Google Shape;234;g34c37621d0b_0_96"/>
          <p:cNvSpPr txBox="1"/>
          <p:nvPr/>
        </p:nvSpPr>
        <p:spPr>
          <a:xfrm>
            <a:off x="4737375" y="4080575"/>
            <a:ext cx="5504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3600"/>
              <a:buFont typeface="Helvetica Neue"/>
              <a:buNone/>
            </a:pPr>
            <a:r>
              <a:rPr b="1" i="0" lang="en-US" sz="3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Before AI </a:t>
            </a:r>
            <a:endParaRPr b="1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g34c37621d0b_0_96"/>
          <p:cNvSpPr txBox="1"/>
          <p:nvPr/>
        </p:nvSpPr>
        <p:spPr>
          <a:xfrm>
            <a:off x="15015078" y="4080588"/>
            <a:ext cx="3758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3600"/>
              <a:buFont typeface="Helvetica Neue"/>
              <a:buNone/>
            </a:pPr>
            <a:r>
              <a:rPr b="1" i="0" lang="en-US" sz="3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After AI</a:t>
            </a:r>
            <a:endParaRPr b="1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g34c37621d0b_0_96"/>
          <p:cNvSpPr txBox="1"/>
          <p:nvPr/>
        </p:nvSpPr>
        <p:spPr>
          <a:xfrm>
            <a:off x="4040175" y="5207050"/>
            <a:ext cx="66621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Keywords-Based SEO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Google-Centric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Manual Content Creation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Backlink-Focused Authority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SERP Ranking Mattered Most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Static Algorithm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Website-Centric SEO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Manual SEO audits &amp; Implementation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Generic User Experience(UX)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SEO KPI: Rankings &amp; Traffic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7" name="Google Shape;237;g34c37621d0b_0_96"/>
          <p:cNvSpPr txBox="1"/>
          <p:nvPr/>
        </p:nvSpPr>
        <p:spPr>
          <a:xfrm>
            <a:off x="13224836" y="5207050"/>
            <a:ext cx="7338900" cy="6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Contex, Intent &amp; Entity SEO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Multiple-platforms &amp; Omni-channel SEO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assisted content &amp; Optimization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Expand digital footprint (not just links but mentions, citations, reviews and sentiment)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AI-generated answers &amp; Zero-click search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Real-Time AI Powered Audits &amp; Implementations 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AI-personalized search experience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600"/>
              <a:buFont typeface="Montserrat Medium"/>
              <a:buChar char="•"/>
            </a:pPr>
            <a:r>
              <a:rPr i="0" lang="en-US" sz="26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Define new KPIs (AI visibility &amp; influence) </a:t>
            </a:r>
            <a:endParaRPr i="0" sz="26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34c37621d0b_0_112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705828" y="4823300"/>
            <a:ext cx="16077101" cy="160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34c37621d0b_0_112"/>
          <p:cNvSpPr txBox="1"/>
          <p:nvPr/>
        </p:nvSpPr>
        <p:spPr>
          <a:xfrm>
            <a:off x="1323725" y="3813450"/>
            <a:ext cx="8323500" cy="61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lang="en-US" sz="9600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Future of SEO Role</a:t>
            </a:r>
            <a:endParaRPr sz="9600">
              <a:solidFill>
                <a:srgbClr val="FBF2F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4" name="Google Shape;244;g34c37621d0b_0_112"/>
          <p:cNvSpPr/>
          <p:nvPr/>
        </p:nvSpPr>
        <p:spPr>
          <a:xfrm>
            <a:off x="11022900" y="0"/>
            <a:ext cx="13361100" cy="1371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 hands shaking with a robot arm&#10;&#10;AI-generated content may be incorrect." id="245" name="Google Shape;245;g34c37621d0b_0_1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30488" y="1960421"/>
            <a:ext cx="14116025" cy="9457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g34c37621d0b_0_121" title="transparent gradi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8575" y="-314225"/>
            <a:ext cx="25313551" cy="142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4c37621d0b_0_121"/>
          <p:cNvSpPr txBox="1"/>
          <p:nvPr/>
        </p:nvSpPr>
        <p:spPr>
          <a:xfrm>
            <a:off x="3958950" y="6446225"/>
            <a:ext cx="16466100" cy="13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7200"/>
              <a:buFont typeface="Arial"/>
              <a:buNone/>
            </a:pPr>
            <a:r>
              <a:rPr i="0" lang="en-US" sz="8000" u="none" cap="none" strike="noStrike">
                <a:solidFill>
                  <a:srgbClr val="FBF2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SEOs &amp; Marketers Must Evolve</a:t>
            </a:r>
            <a:endParaRPr i="0" sz="80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2" name="Google Shape;252;g34c37621d0b_0_121"/>
          <p:cNvSpPr txBox="1"/>
          <p:nvPr/>
        </p:nvSpPr>
        <p:spPr>
          <a:xfrm>
            <a:off x="4757794" y="4653280"/>
            <a:ext cx="14868300" cy="13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16600"/>
              <a:buFont typeface="Arial"/>
              <a:buNone/>
            </a:pPr>
            <a:r>
              <a:rPr b="1" i="0" lang="en-US" sz="16600" u="none" cap="none" strike="noStrike">
                <a:solidFill>
                  <a:srgbClr val="C715CB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1" i="0" sz="1400" u="none" cap="none" strike="noStrike">
              <a:solidFill>
                <a:srgbClr val="C715C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c37621d0b_0_285"/>
          <p:cNvSpPr/>
          <p:nvPr/>
        </p:nvSpPr>
        <p:spPr>
          <a:xfrm>
            <a:off x="0" y="-174000"/>
            <a:ext cx="24558000" cy="14180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g34c37621d0b_0_285" title="Diseño sin títul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125" y="-1911038"/>
            <a:ext cx="17538077" cy="1753807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4c37621d0b_0_285"/>
          <p:cNvSpPr txBox="1"/>
          <p:nvPr/>
        </p:nvSpPr>
        <p:spPr>
          <a:xfrm>
            <a:off x="1670475" y="1093075"/>
            <a:ext cx="8958900" cy="22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1E42"/>
                </a:solidFill>
                <a:latin typeface="Montserrat"/>
                <a:ea typeface="Montserrat"/>
                <a:cs typeface="Montserrat"/>
                <a:sym typeface="Montserrat"/>
              </a:rPr>
              <a:t>SEOs Must Strategize for AI </a:t>
            </a:r>
            <a:endParaRPr b="1" i="0" sz="7200" u="none" cap="none" strike="noStrike">
              <a:solidFill>
                <a:srgbClr val="001E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Helvetica Neue"/>
              <a:buNone/>
            </a:pPr>
            <a:r>
              <a:t/>
            </a:r>
            <a:endParaRPr b="1" i="0" sz="7200" u="none" cap="none" strike="noStrike">
              <a:solidFill>
                <a:srgbClr val="001E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g34c37621d0b_0_285"/>
          <p:cNvSpPr txBox="1"/>
          <p:nvPr/>
        </p:nvSpPr>
        <p:spPr>
          <a:xfrm>
            <a:off x="1670475" y="4189400"/>
            <a:ext cx="9205500" cy="74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E42"/>
              </a:buClr>
              <a:buSzPts val="3500"/>
              <a:buFont typeface="Montserrat Medium"/>
              <a:buChar char="●"/>
            </a:pPr>
            <a:r>
              <a:rPr i="0" lang="en-US" sz="35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search popularity is rising</a:t>
            </a:r>
            <a:endParaRPr i="0" sz="35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0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E42"/>
              </a:buClr>
              <a:buSzPts val="3500"/>
              <a:buFont typeface="Montserrat Medium"/>
              <a:buChar char="●"/>
            </a:pPr>
            <a:r>
              <a:rPr i="0" lang="en-US" sz="35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On informationational searches, AI searches can provide better search results</a:t>
            </a:r>
            <a:endParaRPr i="0" sz="35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08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E42"/>
              </a:buClr>
              <a:buSzPts val="3500"/>
              <a:buFont typeface="Helvetica Neue"/>
              <a:buChar char="○"/>
            </a:pPr>
            <a:r>
              <a:rPr i="0" lang="en-US" sz="35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Example: Take a look at this comparison—Perplexity AI vs. Google. The difference is night and day. I asked the same question: "</a:t>
            </a:r>
            <a:r>
              <a:rPr i="1" lang="en-US" sz="35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 Elon in Trump's Cabinet?</a:t>
            </a:r>
            <a:r>
              <a:rPr i="0" lang="en-US" sz="35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</a:t>
            </a:r>
            <a:endParaRPr i="0" sz="35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1" name="Google Shape;261;g34c37621d0b_0_285"/>
          <p:cNvPicPr preferRelativeResize="0"/>
          <p:nvPr/>
        </p:nvPicPr>
        <p:blipFill rotWithShape="1">
          <a:blip r:embed="rId4">
            <a:alphaModFix/>
          </a:blip>
          <a:srcRect b="0" l="0" r="50186" t="0"/>
          <a:stretch/>
        </p:blipFill>
        <p:spPr>
          <a:xfrm>
            <a:off x="13123215" y="2041875"/>
            <a:ext cx="7680778" cy="693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4c37621d0b_0_285"/>
          <p:cNvPicPr preferRelativeResize="0"/>
          <p:nvPr/>
        </p:nvPicPr>
        <p:blipFill rotWithShape="1">
          <a:blip r:embed="rId4">
            <a:alphaModFix/>
          </a:blip>
          <a:srcRect b="0" l="50186" r="0" t="0"/>
          <a:stretch/>
        </p:blipFill>
        <p:spPr>
          <a:xfrm>
            <a:off x="15871170" y="6081453"/>
            <a:ext cx="7680778" cy="6939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4c37621d0b_0_313"/>
          <p:cNvSpPr/>
          <p:nvPr/>
        </p:nvSpPr>
        <p:spPr>
          <a:xfrm>
            <a:off x="0" y="-174000"/>
            <a:ext cx="24558000" cy="14180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g34c37621d0b_0_313"/>
          <p:cNvSpPr txBox="1"/>
          <p:nvPr/>
        </p:nvSpPr>
        <p:spPr>
          <a:xfrm>
            <a:off x="1670475" y="2009175"/>
            <a:ext cx="11065500" cy="11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Helvetica Neue"/>
              <a:buNone/>
            </a:pPr>
            <a:r>
              <a:rPr b="1" lang="en-US" sz="7200">
                <a:solidFill>
                  <a:srgbClr val="001E42"/>
                </a:solidFill>
                <a:latin typeface="Montserrat"/>
                <a:ea typeface="Montserrat"/>
                <a:cs typeface="Montserrat"/>
                <a:sym typeface="Montserrat"/>
              </a:rPr>
              <a:t>Consider </a:t>
            </a:r>
            <a:r>
              <a:rPr b="1" lang="en-US" sz="7200">
                <a:solidFill>
                  <a:srgbClr val="007AC7"/>
                </a:solidFill>
                <a:latin typeface="Montserrat"/>
                <a:ea typeface="Montserrat"/>
                <a:cs typeface="Montserrat"/>
                <a:sym typeface="Montserrat"/>
              </a:rPr>
              <a:t>AI SEO</a:t>
            </a:r>
            <a:r>
              <a:rPr b="1" lang="en-US" sz="7200">
                <a:solidFill>
                  <a:srgbClr val="3F102C"/>
                </a:solidFill>
                <a:latin typeface="Montserrat"/>
                <a:ea typeface="Montserrat"/>
                <a:cs typeface="Montserrat"/>
                <a:sym typeface="Montserrat"/>
              </a:rPr>
              <a:t> First</a:t>
            </a:r>
            <a:endParaRPr b="1" sz="7200">
              <a:solidFill>
                <a:srgbClr val="001E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9" name="Google Shape;269;g34c37621d0b_0_313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4072" y="-13242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4c37621d0b_0_313"/>
          <p:cNvPicPr preferRelativeResize="0"/>
          <p:nvPr/>
        </p:nvPicPr>
        <p:blipFill rotWithShape="1">
          <a:blip r:embed="rId4">
            <a:alphaModFix/>
          </a:blip>
          <a:srcRect b="0" l="0" r="50186" t="5033"/>
          <a:stretch/>
        </p:blipFill>
        <p:spPr>
          <a:xfrm>
            <a:off x="13106475" y="1159300"/>
            <a:ext cx="7680900" cy="6590400"/>
          </a:xfrm>
          <a:prstGeom prst="roundRect">
            <a:avLst>
              <a:gd fmla="val 3696" name="adj"/>
            </a:avLst>
          </a:prstGeom>
          <a:noFill/>
          <a:ln>
            <a:noFill/>
          </a:ln>
        </p:spPr>
      </p:pic>
      <p:pic>
        <p:nvPicPr>
          <p:cNvPr id="271" name="Google Shape;271;g34c37621d0b_0_313"/>
          <p:cNvPicPr preferRelativeResize="0"/>
          <p:nvPr/>
        </p:nvPicPr>
        <p:blipFill rotWithShape="1">
          <a:blip r:embed="rId4">
            <a:alphaModFix/>
          </a:blip>
          <a:srcRect b="14258" l="50186" r="0" t="0"/>
          <a:stretch/>
        </p:blipFill>
        <p:spPr>
          <a:xfrm>
            <a:off x="16123150" y="7183900"/>
            <a:ext cx="7680900" cy="5950200"/>
          </a:xfrm>
          <a:prstGeom prst="roundRect">
            <a:avLst>
              <a:gd fmla="val 2289" name="adj"/>
            </a:avLst>
          </a:prstGeom>
          <a:noFill/>
          <a:ln cap="flat" cmpd="sng" w="38100">
            <a:solidFill>
              <a:srgbClr val="FBF2F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72" name="Google Shape;272;g34c37621d0b_0_313"/>
          <p:cNvCxnSpPr/>
          <p:nvPr/>
        </p:nvCxnSpPr>
        <p:spPr>
          <a:xfrm flipH="1" rot="10800000">
            <a:off x="9833650" y="4454500"/>
            <a:ext cx="4664700" cy="30339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001E4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3" name="Google Shape;273;g34c37621d0b_0_313"/>
          <p:cNvCxnSpPr/>
          <p:nvPr/>
        </p:nvCxnSpPr>
        <p:spPr>
          <a:xfrm>
            <a:off x="10745525" y="8303200"/>
            <a:ext cx="6769500" cy="1855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001E4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g34c37621d0b_0_313"/>
          <p:cNvSpPr txBox="1"/>
          <p:nvPr/>
        </p:nvSpPr>
        <p:spPr>
          <a:xfrm>
            <a:off x="1670475" y="3413225"/>
            <a:ext cx="10127400" cy="8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Traditional search engines like Google are becoming less relevant for informational searches. Take a look at this comparison—Perplexity AI vs. Google. The difference is night and day.</a:t>
            </a:r>
            <a:endParaRPr i="0" sz="28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 asked the same question: "Is Elon in Trump's Cabinet?"</a:t>
            </a:r>
            <a:endParaRPr i="0" sz="28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E42"/>
              </a:buClr>
              <a:buSzPts val="2800"/>
              <a:buFont typeface="Montserrat Medium"/>
              <a:buChar char="●"/>
            </a:pP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Google: A list of links to sift through.</a:t>
            </a:r>
            <a:endParaRPr i="0" sz="28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E42"/>
              </a:buClr>
              <a:buSzPts val="2800"/>
              <a:buFont typeface="Montserrat Medium"/>
              <a:buChar char="●"/>
            </a:pP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Perplexity AI: A direct answer, backed by </a:t>
            </a:r>
            <a:b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sources for deeper reading.</a:t>
            </a:r>
            <a:endParaRPr i="0" sz="28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b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i="0" lang="en-US" sz="2800" u="none" cap="none" strike="noStrike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AI-driven search is changing user behavior and your SEO strategy must keep up.</a:t>
            </a:r>
            <a:endParaRPr i="0" sz="28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4c37621d0b_0_330"/>
          <p:cNvSpPr/>
          <p:nvPr/>
        </p:nvSpPr>
        <p:spPr>
          <a:xfrm>
            <a:off x="0" y="-174000"/>
            <a:ext cx="24558000" cy="14180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g34c37621d0b_0_330"/>
          <p:cNvSpPr txBox="1"/>
          <p:nvPr/>
        </p:nvSpPr>
        <p:spPr>
          <a:xfrm>
            <a:off x="1173075" y="2015100"/>
            <a:ext cx="125682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6000"/>
              <a:buFont typeface="Arial"/>
              <a:buNone/>
            </a:pPr>
            <a:r>
              <a:rPr lang="en-US" sz="7300">
                <a:solidFill>
                  <a:srgbClr val="001E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What AI Can’t Do </a:t>
            </a:r>
            <a:r>
              <a:rPr lang="en-US" sz="7300">
                <a:solidFill>
                  <a:srgbClr val="007AC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(Yet)</a:t>
            </a:r>
            <a:endParaRPr sz="7300">
              <a:solidFill>
                <a:srgbClr val="007AC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1" name="Google Shape;281;g34c37621d0b_0_330"/>
          <p:cNvSpPr txBox="1"/>
          <p:nvPr/>
        </p:nvSpPr>
        <p:spPr>
          <a:xfrm>
            <a:off x="1302374" y="3348000"/>
            <a:ext cx="12568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4400"/>
              <a:buFont typeface="Arial"/>
              <a:buNone/>
            </a:pPr>
            <a:r>
              <a:rPr lang="en-US" sz="3700">
                <a:solidFill>
                  <a:srgbClr val="00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Search Preferences &amp; Generational Shift</a:t>
            </a:r>
            <a:endParaRPr i="0" sz="3700" u="none" cap="none" strike="noStrike">
              <a:solidFill>
                <a:srgbClr val="001E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2" name="Google Shape;282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371" y="5513045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4c37621d0b_0_330"/>
          <p:cNvSpPr txBox="1"/>
          <p:nvPr/>
        </p:nvSpPr>
        <p:spPr>
          <a:xfrm>
            <a:off x="1916930" y="5417113"/>
            <a:ext cx="74124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Strategic SEO Planning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4" name="Google Shape;284;g34c37621d0b_0_330"/>
          <p:cNvSpPr txBox="1"/>
          <p:nvPr/>
        </p:nvSpPr>
        <p:spPr>
          <a:xfrm>
            <a:off x="1916931" y="6085864"/>
            <a:ext cx="50802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AI can not know your business goals or brand positioning.</a:t>
            </a:r>
            <a:endParaRPr i="0" sz="2200" u="none" cap="none" strike="noStrike">
              <a:solidFill>
                <a:srgbClr val="4A1F3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5" name="Google Shape;285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2371" y="5513045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4c37621d0b_0_330"/>
          <p:cNvSpPr txBox="1"/>
          <p:nvPr/>
        </p:nvSpPr>
        <p:spPr>
          <a:xfrm>
            <a:off x="11060930" y="5417113"/>
            <a:ext cx="74124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Understanding Complexities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7" name="Google Shape;287;g34c37621d0b_0_330"/>
          <p:cNvSpPr txBox="1"/>
          <p:nvPr/>
        </p:nvSpPr>
        <p:spPr>
          <a:xfrm>
            <a:off x="11065357" y="6085875"/>
            <a:ext cx="74514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can generate content but human expertise must guide it.  AI struggles with contextual depth, industry nuances, and strategic adaptability in SEO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8" name="Google Shape;288;g34c37621d0b_0_330"/>
          <p:cNvSpPr txBox="1"/>
          <p:nvPr/>
        </p:nvSpPr>
        <p:spPr>
          <a:xfrm>
            <a:off x="11065357" y="8398487"/>
            <a:ext cx="80499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can hallucinate, plagiarize or be inconsistent. Human intervention and guidance needed.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9" name="Google Shape;289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371" y="7825666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34c37621d0b_0_330"/>
          <p:cNvSpPr txBox="1"/>
          <p:nvPr/>
        </p:nvSpPr>
        <p:spPr>
          <a:xfrm>
            <a:off x="1916931" y="7729734"/>
            <a:ext cx="50802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Building Relationships  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1" name="Google Shape;291;g34c37621d0b_0_330"/>
          <p:cNvSpPr txBox="1"/>
          <p:nvPr/>
        </p:nvSpPr>
        <p:spPr>
          <a:xfrm>
            <a:off x="1916924" y="8398488"/>
            <a:ext cx="60807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does do PR, partnerships, or thought leadership. 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2" name="Google Shape;292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2371" y="7825666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34c37621d0b_0_330"/>
          <p:cNvSpPr txBox="1"/>
          <p:nvPr/>
        </p:nvSpPr>
        <p:spPr>
          <a:xfrm>
            <a:off x="11060930" y="7729734"/>
            <a:ext cx="83040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Ethical &amp; Brand Compliance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4" name="Google Shape;294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371" y="9791966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34c37621d0b_0_330"/>
          <p:cNvSpPr txBox="1"/>
          <p:nvPr/>
        </p:nvSpPr>
        <p:spPr>
          <a:xfrm>
            <a:off x="1916931" y="9696034"/>
            <a:ext cx="50802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Creativeness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6" name="Google Shape;296;g34c37621d0b_0_330"/>
          <p:cNvSpPr txBox="1"/>
          <p:nvPr/>
        </p:nvSpPr>
        <p:spPr>
          <a:xfrm>
            <a:off x="1916924" y="10364788"/>
            <a:ext cx="60807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can provide powerful tools to be creative but humans must lead creative  efforts.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7" name="Google Shape;297;g34c37621d0b_0_330"/>
          <p:cNvSpPr txBox="1"/>
          <p:nvPr/>
        </p:nvSpPr>
        <p:spPr>
          <a:xfrm>
            <a:off x="11009399" y="10364778"/>
            <a:ext cx="80499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1F3A"/>
              </a:buClr>
              <a:buSzPts val="2400"/>
              <a:buFont typeface="Arial"/>
              <a:buNone/>
            </a:pPr>
            <a:r>
              <a:rPr i="0" lang="en-US" sz="2200" u="none" cap="none" strike="noStrike">
                <a:solidFill>
                  <a:srgbClr val="4A1F3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can analyze data but humans must ask the question and turn AI generated insights to make key decisions</a:t>
            </a:r>
            <a:endParaRPr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8" name="Google Shape;298;g34c37621d0b_0_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20846" y="9791966"/>
            <a:ext cx="539578" cy="494613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4c37621d0b_0_330"/>
          <p:cNvSpPr txBox="1"/>
          <p:nvPr/>
        </p:nvSpPr>
        <p:spPr>
          <a:xfrm>
            <a:off x="11009405" y="9696034"/>
            <a:ext cx="83040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102C"/>
              </a:buClr>
              <a:buSzPts val="3000"/>
              <a:buFont typeface="Helvetica Neue"/>
              <a:buNone/>
            </a:pPr>
            <a:r>
              <a:rPr i="0" lang="en-US" sz="29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Competitive &amp; Market Insights</a:t>
            </a:r>
            <a:endParaRPr i="0" sz="1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34c37621d0b_0_368" title="transparent gradi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8575" y="-314225"/>
            <a:ext cx="25313551" cy="142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34c37621d0b_0_368"/>
          <p:cNvSpPr/>
          <p:nvPr/>
        </p:nvSpPr>
        <p:spPr>
          <a:xfrm>
            <a:off x="12192000" y="-1242050"/>
            <a:ext cx="12213300" cy="1569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dir="5400000" dist="25400">
              <a:srgbClr val="000000">
                <a:alpha val="49410"/>
              </a:srgbClr>
            </a:outerShdw>
          </a:effectLst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835"/>
              </a:buClr>
              <a:buSzPts val="2200"/>
              <a:buFont typeface="Helvetica Neue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g34c37621d0b_0_368"/>
          <p:cNvSpPr txBox="1"/>
          <p:nvPr/>
        </p:nvSpPr>
        <p:spPr>
          <a:xfrm>
            <a:off x="1208850" y="2577650"/>
            <a:ext cx="98097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rPr i="0" lang="en-US" sz="9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Final Thoughts</a:t>
            </a:r>
            <a:endParaRPr i="0" sz="9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t/>
            </a:r>
            <a:endParaRPr i="0" sz="9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t/>
            </a:r>
            <a:endParaRPr i="0" sz="9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7" name="Google Shape;307;g34c37621d0b_0_368"/>
          <p:cNvSpPr txBox="1"/>
          <p:nvPr/>
        </p:nvSpPr>
        <p:spPr>
          <a:xfrm>
            <a:off x="1208850" y="4853150"/>
            <a:ext cx="9809700" cy="58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38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900"/>
              <a:buFont typeface="Montserrat Medium"/>
              <a:buChar char="•"/>
            </a:pPr>
            <a:r>
              <a:rPr i="0" lang="en-US" sz="29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 is transforming SEO, not eliminating it</a:t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38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900"/>
              <a:buFont typeface="Montserrat Medium"/>
              <a:buChar char="•"/>
            </a:pPr>
            <a:r>
              <a:rPr i="0" lang="en-US" sz="29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Search disruptions are inevitable</a:t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38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900"/>
              <a:buFont typeface="Montserrat Medium"/>
              <a:buChar char="•"/>
            </a:pPr>
            <a:r>
              <a:rPr i="0" lang="en-US" sz="29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Traditional SEO methods will become obsolete </a:t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38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900"/>
              <a:buFont typeface="Montserrat Medium"/>
              <a:buChar char="•"/>
            </a:pPr>
            <a:r>
              <a:rPr i="0" lang="en-US" sz="29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New approach to SEO (AI SEO and multi-channel) will be essential for success</a:t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38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2F0"/>
              </a:buClr>
              <a:buSzPts val="2900"/>
              <a:buFont typeface="Montserrat Medium"/>
              <a:buChar char="•"/>
            </a:pPr>
            <a:r>
              <a:rPr i="0" lang="en-US" sz="2900" u="none" cap="none" strike="noStrike">
                <a:solidFill>
                  <a:srgbClr val="FBF2F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SEOs &amp; Marketers must shift toward strategic approach leveraging AI for automation and gain deeper insights</a:t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i="0" sz="2900" u="none" cap="none" strike="noStrike">
              <a:solidFill>
                <a:srgbClr val="FBF2F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8" name="Google Shape;308;g34c37621d0b_0_3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8763" y="3910075"/>
            <a:ext cx="12906527" cy="980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1E42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5" title="Diseño sin título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43728" y="3247750"/>
            <a:ext cx="16077101" cy="1607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5" title="Diseño sin título (5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21525" y="-4112138"/>
            <a:ext cx="17538077" cy="17538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5"/>
          <p:cNvSpPr txBox="1"/>
          <p:nvPr/>
        </p:nvSpPr>
        <p:spPr>
          <a:xfrm>
            <a:off x="6265713" y="5419190"/>
            <a:ext cx="11846223" cy="2277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</a:pPr>
            <a:r>
              <a:rPr i="0" lang="en-US" sz="13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Thank You</a:t>
            </a:r>
            <a:r>
              <a:rPr i="0" lang="en-US" sz="13800" u="none" cap="none" strike="noStrike">
                <a:solidFill>
                  <a:srgbClr val="C715C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 i="0" sz="1400" u="none" cap="none" strike="noStrike">
              <a:solidFill>
                <a:srgbClr val="C715C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6" name="Google Shape;316;p15"/>
          <p:cNvSpPr txBox="1"/>
          <p:nvPr/>
        </p:nvSpPr>
        <p:spPr>
          <a:xfrm>
            <a:off x="6259375" y="7671825"/>
            <a:ext cx="12906600" cy="9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Don’t be a stranger, shoot me an email and let me know if you have any questions. My email and website URL below:</a:t>
            </a:r>
            <a:endParaRPr sz="4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Email: </a:t>
            </a:r>
            <a:r>
              <a:rPr lang="en-US" sz="4400" u="sng">
                <a:solidFill>
                  <a:schemeClr val="hlink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/>
              </a:rPr>
              <a:t>al@ClarityDigital.Agency</a:t>
            </a:r>
            <a:endParaRPr sz="4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C3FF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Website: </a:t>
            </a:r>
            <a:r>
              <a:rPr lang="en-US" sz="4400" u="sng">
                <a:solidFill>
                  <a:schemeClr val="hlink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6"/>
              </a:rPr>
              <a:t>ClarityDigitalAgency</a:t>
            </a:r>
            <a:r>
              <a:rPr lang="en-US" sz="4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4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